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handoutMasterIdLst>
    <p:handoutMasterId r:id="rId13"/>
  </p:handoutMasterIdLst>
  <p:sldIdLst>
    <p:sldId id="256" r:id="rId2"/>
    <p:sldId id="258" r:id="rId3"/>
    <p:sldId id="259" r:id="rId4"/>
    <p:sldId id="262" r:id="rId5"/>
    <p:sldId id="260" r:id="rId6"/>
    <p:sldId id="265" r:id="rId7"/>
    <p:sldId id="257" r:id="rId8"/>
    <p:sldId id="263" r:id="rId9"/>
    <p:sldId id="266" r:id="rId10"/>
    <p:sldId id="264" r:id="rId11"/>
    <p:sldId id="261" r:id="rId12"/>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8" d="100"/>
          <a:sy n="98" d="100"/>
        </p:scale>
        <p:origin x="-330"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fld id="{991B441C-2F1A-4E83-A3BA-4B1CAB370786}" type="datetimeFigureOut">
              <a:rPr lang="en-CA" smtClean="0"/>
              <a:t>07/02/2013</a:t>
            </a:fld>
            <a:endParaRPr lang="en-CA"/>
          </a:p>
        </p:txBody>
      </p:sp>
      <p:sp>
        <p:nvSpPr>
          <p:cNvPr id="4" name="Footer Placeholder 3"/>
          <p:cNvSpPr>
            <a:spLocks noGrp="1"/>
          </p:cNvSpPr>
          <p:nvPr>
            <p:ph type="ftr" sz="quarter" idx="2"/>
          </p:nvPr>
        </p:nvSpPr>
        <p:spPr>
          <a:xfrm>
            <a:off x="0" y="8829967"/>
            <a:ext cx="2971800" cy="464820"/>
          </a:xfrm>
          <a:prstGeom prst="rect">
            <a:avLst/>
          </a:prstGeom>
        </p:spPr>
        <p:txBody>
          <a:bodyPr vert="horz" lIns="91440" tIns="45720" rIns="91440" bIns="45720" rtlCol="0" anchor="b"/>
          <a:lstStyle>
            <a:lvl1pPr algn="l">
              <a:defRPr sz="1200"/>
            </a:lvl1pPr>
          </a:lstStyle>
          <a:p>
            <a:endParaRPr lang="en-CA"/>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1440" tIns="45720" rIns="91440" bIns="45720" rtlCol="0" anchor="b"/>
          <a:lstStyle>
            <a:lvl1pPr algn="r">
              <a:defRPr sz="1200"/>
            </a:lvl1pPr>
          </a:lstStyle>
          <a:p>
            <a:fld id="{B9D084E2-22F7-4D3B-9EFC-8C4BE8682577}" type="slidenum">
              <a:rPr lang="en-CA" smtClean="0"/>
              <a:t>‹#›</a:t>
            </a:fld>
            <a:endParaRPr lang="en-CA"/>
          </a:p>
        </p:txBody>
      </p:sp>
    </p:spTree>
    <p:extLst>
      <p:ext uri="{BB962C8B-B14F-4D97-AF65-F5344CB8AC3E}">
        <p14:creationId xmlns:p14="http://schemas.microsoft.com/office/powerpoint/2010/main" val="376432400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BC7BF02D-E723-43BF-9D51-A75A19FBC13A}" type="datetimeFigureOut">
              <a:rPr lang="en-CA" smtClean="0"/>
              <a:t>07/02/2013</a:t>
            </a:fld>
            <a:endParaRPr lang="en-CA"/>
          </a:p>
        </p:txBody>
      </p:sp>
      <p:sp>
        <p:nvSpPr>
          <p:cNvPr id="16" name="Slide Number Placeholder 15"/>
          <p:cNvSpPr>
            <a:spLocks noGrp="1"/>
          </p:cNvSpPr>
          <p:nvPr>
            <p:ph type="sldNum" sz="quarter" idx="11"/>
          </p:nvPr>
        </p:nvSpPr>
        <p:spPr/>
        <p:txBody>
          <a:bodyPr/>
          <a:lstStyle/>
          <a:p>
            <a:fld id="{2EF1BB77-4206-48EC-88EF-3D81378CD2D5}" type="slidenum">
              <a:rPr lang="en-CA" smtClean="0"/>
              <a:t>‹#›</a:t>
            </a:fld>
            <a:endParaRPr lang="en-CA"/>
          </a:p>
        </p:txBody>
      </p:sp>
      <p:sp>
        <p:nvSpPr>
          <p:cNvPr id="17" name="Footer Placeholder 16"/>
          <p:cNvSpPr>
            <a:spLocks noGrp="1"/>
          </p:cNvSpPr>
          <p:nvPr>
            <p:ph type="ftr" sz="quarter" idx="12"/>
          </p:nvPr>
        </p:nvSpPr>
        <p:spPr/>
        <p:txBody>
          <a:bodyPr/>
          <a:lstStyle/>
          <a:p>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C7BF02D-E723-43BF-9D51-A75A19FBC13A}" type="datetimeFigureOut">
              <a:rPr lang="en-CA" smtClean="0"/>
              <a:t>07/02/2013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EF1BB77-4206-48EC-88EF-3D81378CD2D5}"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C7BF02D-E723-43BF-9D51-A75A19FBC13A}" type="datetimeFigureOut">
              <a:rPr lang="en-CA" smtClean="0"/>
              <a:t>07/02/2013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EF1BB77-4206-48EC-88EF-3D81378CD2D5}" type="slidenum">
              <a:rPr lang="en-CA" smtClean="0"/>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BC7BF02D-E723-43BF-9D51-A75A19FBC13A}" type="datetimeFigureOut">
              <a:rPr lang="en-CA" smtClean="0"/>
              <a:t>07/02/2013</a:t>
            </a:fld>
            <a:endParaRPr lang="en-CA"/>
          </a:p>
        </p:txBody>
      </p:sp>
      <p:sp>
        <p:nvSpPr>
          <p:cNvPr id="15" name="Slide Number Placeholder 14"/>
          <p:cNvSpPr>
            <a:spLocks noGrp="1"/>
          </p:cNvSpPr>
          <p:nvPr>
            <p:ph type="sldNum" sz="quarter" idx="15"/>
          </p:nvPr>
        </p:nvSpPr>
        <p:spPr/>
        <p:txBody>
          <a:bodyPr/>
          <a:lstStyle>
            <a:lvl1pPr algn="ctr">
              <a:defRPr/>
            </a:lvl1pPr>
          </a:lstStyle>
          <a:p>
            <a:fld id="{2EF1BB77-4206-48EC-88EF-3D81378CD2D5}" type="slidenum">
              <a:rPr lang="en-CA" smtClean="0"/>
              <a:t>‹#›</a:t>
            </a:fld>
            <a:endParaRPr lang="en-CA"/>
          </a:p>
        </p:txBody>
      </p:sp>
      <p:sp>
        <p:nvSpPr>
          <p:cNvPr id="16" name="Footer Placeholder 15"/>
          <p:cNvSpPr>
            <a:spLocks noGrp="1"/>
          </p:cNvSpPr>
          <p:nvPr>
            <p:ph type="ftr" sz="quarter" idx="16"/>
          </p:nvPr>
        </p:nvSpPr>
        <p:spPr/>
        <p:txBody>
          <a:bodyPr/>
          <a:lstStyle/>
          <a:p>
            <a:endParaRPr lang="en-CA"/>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C7BF02D-E723-43BF-9D51-A75A19FBC13A}" type="datetimeFigureOut">
              <a:rPr lang="en-CA" smtClean="0"/>
              <a:t>07/02/2013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EF1BB77-4206-48EC-88EF-3D81378CD2D5}" type="slidenum">
              <a:rPr lang="en-CA" smtClean="0"/>
              <a:t>‹#›</a:t>
            </a:fld>
            <a:endParaRPr lang="en-CA"/>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C7BF02D-E723-43BF-9D51-A75A19FBC13A}" type="datetimeFigureOut">
              <a:rPr lang="en-CA" smtClean="0"/>
              <a:t>07/02/2013</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EF1BB77-4206-48EC-88EF-3D81378CD2D5}" type="slidenum">
              <a:rPr lang="en-CA" smtClean="0"/>
              <a:t>‹#›</a:t>
            </a:fld>
            <a:endParaRPr lang="en-CA"/>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2EF1BB77-4206-48EC-88EF-3D81378CD2D5}" type="slidenum">
              <a:rPr lang="en-CA" smtClean="0"/>
              <a:t>‹#›</a:t>
            </a:fld>
            <a:endParaRPr lang="en-CA"/>
          </a:p>
        </p:txBody>
      </p:sp>
      <p:sp>
        <p:nvSpPr>
          <p:cNvPr id="8" name="Footer Placeholder 7"/>
          <p:cNvSpPr>
            <a:spLocks noGrp="1"/>
          </p:cNvSpPr>
          <p:nvPr>
            <p:ph type="ftr" sz="quarter" idx="11"/>
          </p:nvPr>
        </p:nvSpPr>
        <p:spPr/>
        <p:txBody>
          <a:bodyPr/>
          <a:lstStyle/>
          <a:p>
            <a:endParaRPr lang="en-CA"/>
          </a:p>
        </p:txBody>
      </p:sp>
      <p:sp>
        <p:nvSpPr>
          <p:cNvPr id="7" name="Date Placeholder 6"/>
          <p:cNvSpPr>
            <a:spLocks noGrp="1"/>
          </p:cNvSpPr>
          <p:nvPr>
            <p:ph type="dt" sz="half" idx="10"/>
          </p:nvPr>
        </p:nvSpPr>
        <p:spPr/>
        <p:txBody>
          <a:bodyPr/>
          <a:lstStyle/>
          <a:p>
            <a:fld id="{BC7BF02D-E723-43BF-9D51-A75A19FBC13A}" type="datetimeFigureOut">
              <a:rPr lang="en-CA" smtClean="0"/>
              <a:t>07/02/2013</a:t>
            </a:fld>
            <a:endParaRPr lang="en-CA"/>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C7BF02D-E723-43BF-9D51-A75A19FBC13A}" type="datetimeFigureOut">
              <a:rPr lang="en-CA" smtClean="0"/>
              <a:t>07/02/2013</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2EF1BB77-4206-48EC-88EF-3D81378CD2D5}" type="slidenum">
              <a:rPr lang="en-CA" smtClean="0"/>
              <a:t>‹#›</a:t>
            </a:fld>
            <a:endParaRPr lang="en-CA"/>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7BF02D-E723-43BF-9D51-A75A19FBC13A}" type="datetimeFigureOut">
              <a:rPr lang="en-CA" smtClean="0"/>
              <a:t>07/02/2013</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2EF1BB77-4206-48EC-88EF-3D81378CD2D5}" type="slidenum">
              <a:rPr lang="en-CA" smtClean="0"/>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BC7BF02D-E723-43BF-9D51-A75A19FBC13A}" type="datetimeFigureOut">
              <a:rPr lang="en-CA" smtClean="0"/>
              <a:t>07/02/2013</a:t>
            </a:fld>
            <a:endParaRPr lang="en-CA"/>
          </a:p>
        </p:txBody>
      </p:sp>
      <p:sp>
        <p:nvSpPr>
          <p:cNvPr id="9" name="Slide Number Placeholder 8"/>
          <p:cNvSpPr>
            <a:spLocks noGrp="1"/>
          </p:cNvSpPr>
          <p:nvPr>
            <p:ph type="sldNum" sz="quarter" idx="15"/>
          </p:nvPr>
        </p:nvSpPr>
        <p:spPr/>
        <p:txBody>
          <a:bodyPr/>
          <a:lstStyle/>
          <a:p>
            <a:fld id="{2EF1BB77-4206-48EC-88EF-3D81378CD2D5}" type="slidenum">
              <a:rPr lang="en-CA" smtClean="0"/>
              <a:t>‹#›</a:t>
            </a:fld>
            <a:endParaRPr lang="en-CA"/>
          </a:p>
        </p:txBody>
      </p:sp>
      <p:sp>
        <p:nvSpPr>
          <p:cNvPr id="10" name="Footer Placeholder 9"/>
          <p:cNvSpPr>
            <a:spLocks noGrp="1"/>
          </p:cNvSpPr>
          <p:nvPr>
            <p:ph type="ftr" sz="quarter" idx="16"/>
          </p:nvPr>
        </p:nvSpPr>
        <p:spPr/>
        <p:txBody>
          <a:bodyPr/>
          <a:lstStyle/>
          <a:p>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BC7BF02D-E723-43BF-9D51-A75A19FBC13A}" type="datetimeFigureOut">
              <a:rPr lang="en-CA" smtClean="0"/>
              <a:t>07/02/2013</a:t>
            </a:fld>
            <a:endParaRPr lang="en-CA"/>
          </a:p>
        </p:txBody>
      </p:sp>
      <p:sp>
        <p:nvSpPr>
          <p:cNvPr id="9" name="Slide Number Placeholder 8"/>
          <p:cNvSpPr>
            <a:spLocks noGrp="1"/>
          </p:cNvSpPr>
          <p:nvPr>
            <p:ph type="sldNum" sz="quarter" idx="11"/>
          </p:nvPr>
        </p:nvSpPr>
        <p:spPr/>
        <p:txBody>
          <a:bodyPr/>
          <a:lstStyle/>
          <a:p>
            <a:fld id="{2EF1BB77-4206-48EC-88EF-3D81378CD2D5}" type="slidenum">
              <a:rPr lang="en-CA" smtClean="0"/>
              <a:t>‹#›</a:t>
            </a:fld>
            <a:endParaRPr lang="en-CA"/>
          </a:p>
        </p:txBody>
      </p:sp>
      <p:sp>
        <p:nvSpPr>
          <p:cNvPr id="10" name="Footer Placeholder 9"/>
          <p:cNvSpPr>
            <a:spLocks noGrp="1"/>
          </p:cNvSpPr>
          <p:nvPr>
            <p:ph type="ftr" sz="quarter" idx="12"/>
          </p:nvPr>
        </p:nvSpPr>
        <p:spPr/>
        <p:txBody>
          <a:bodyPr/>
          <a:lstStyle/>
          <a:p>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BC7BF02D-E723-43BF-9D51-A75A19FBC13A}" type="datetimeFigureOut">
              <a:rPr lang="en-CA" smtClean="0"/>
              <a:t>07/02/2013</a:t>
            </a:fld>
            <a:endParaRPr lang="en-CA"/>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CA"/>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2EF1BB77-4206-48EC-88EF-3D81378CD2D5}" type="slidenum">
              <a:rPr lang="en-CA" smtClean="0"/>
              <a:t>‹#›</a:t>
            </a:fld>
            <a:endParaRPr lang="en-CA"/>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67544" y="3861048"/>
            <a:ext cx="8305800" cy="1143000"/>
          </a:xfrm>
        </p:spPr>
        <p:txBody>
          <a:bodyPr/>
          <a:lstStyle/>
          <a:p>
            <a:endParaRPr lang="en-CA" dirty="0"/>
          </a:p>
        </p:txBody>
      </p:sp>
      <p:sp>
        <p:nvSpPr>
          <p:cNvPr id="2" name="Title 1"/>
          <p:cNvSpPr>
            <a:spLocks noGrp="1"/>
          </p:cNvSpPr>
          <p:nvPr>
            <p:ph type="ctrTitle"/>
          </p:nvPr>
        </p:nvSpPr>
        <p:spPr>
          <a:xfrm>
            <a:off x="463153" y="476672"/>
            <a:ext cx="8305800" cy="1368152"/>
          </a:xfrm>
        </p:spPr>
        <p:txBody>
          <a:bodyPr/>
          <a:lstStyle/>
          <a:p>
            <a:r>
              <a:rPr lang="en-CA" sz="7200" b="1" dirty="0" smtClean="0">
                <a:latin typeface="Courier New" pitchFamily="49" charset="0"/>
                <a:cs typeface="Courier New" pitchFamily="49" charset="0"/>
              </a:rPr>
              <a:t>Found Poetry</a:t>
            </a:r>
            <a:endParaRPr lang="en-CA" sz="7200" b="1" dirty="0">
              <a:latin typeface="Courier New" pitchFamily="49" charset="0"/>
              <a:cs typeface="Courier New" pitchFamily="49"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9970" y="2276872"/>
            <a:ext cx="4248912" cy="3383280"/>
          </a:xfrm>
          <a:prstGeom prst="rect">
            <a:avLst/>
          </a:prstGeom>
          <a:ln>
            <a:noFill/>
          </a:ln>
          <a:effectLst>
            <a:softEdge rad="112500"/>
          </a:effectLst>
        </p:spPr>
      </p:pic>
    </p:spTree>
    <p:extLst>
      <p:ext uri="{BB962C8B-B14F-4D97-AF65-F5344CB8AC3E}">
        <p14:creationId xmlns:p14="http://schemas.microsoft.com/office/powerpoint/2010/main" val="17338190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04664"/>
            <a:ext cx="8229600" cy="6048672"/>
          </a:xfrm>
        </p:spPr>
        <p:txBody>
          <a:bodyPr>
            <a:normAutofit fontScale="40000" lnSpcReduction="20000"/>
          </a:bodyPr>
          <a:lstStyle/>
          <a:p>
            <a:endParaRPr lang="en-CA" sz="3500" dirty="0">
              <a:latin typeface="Courier New" pitchFamily="49" charset="0"/>
              <a:cs typeface="Courier New" pitchFamily="49" charset="0"/>
            </a:endParaRPr>
          </a:p>
          <a:p>
            <a:pPr marL="0" indent="0" algn="ctr">
              <a:buNone/>
            </a:pPr>
            <a:r>
              <a:rPr lang="en-CA" sz="4000" b="1" dirty="0" smtClean="0">
                <a:latin typeface="Courier New" pitchFamily="49" charset="0"/>
                <a:cs typeface="Courier New" pitchFamily="49" charset="0"/>
              </a:rPr>
              <a:t>A Change</a:t>
            </a:r>
            <a:endParaRPr lang="en-CA" sz="4000" b="1" dirty="0">
              <a:latin typeface="Courier New" pitchFamily="49" charset="0"/>
              <a:cs typeface="Courier New" pitchFamily="49" charset="0"/>
            </a:endParaRPr>
          </a:p>
          <a:p>
            <a:pPr marL="0" indent="0" algn="ctr">
              <a:buNone/>
            </a:pPr>
            <a:r>
              <a:rPr lang="en-US" sz="4000" dirty="0">
                <a:latin typeface="Courier New" pitchFamily="49" charset="0"/>
                <a:cs typeface="Courier New" pitchFamily="49" charset="0"/>
              </a:rPr>
              <a:t> </a:t>
            </a:r>
            <a:endParaRPr lang="en-CA" sz="4000" dirty="0">
              <a:latin typeface="Courier New" pitchFamily="49" charset="0"/>
              <a:cs typeface="Courier New" pitchFamily="49" charset="0"/>
            </a:endParaRPr>
          </a:p>
          <a:p>
            <a:pPr marL="0" indent="0" algn="ctr">
              <a:buNone/>
            </a:pPr>
            <a:r>
              <a:rPr lang="en-US" sz="4000" dirty="0">
                <a:latin typeface="Courier New" pitchFamily="49" charset="0"/>
                <a:cs typeface="Courier New" pitchFamily="49" charset="0"/>
              </a:rPr>
              <a:t>There was a change</a:t>
            </a:r>
            <a:endParaRPr lang="en-CA" sz="4000" dirty="0">
              <a:latin typeface="Courier New" pitchFamily="49" charset="0"/>
              <a:cs typeface="Courier New" pitchFamily="49" charset="0"/>
            </a:endParaRPr>
          </a:p>
          <a:p>
            <a:pPr marL="0" indent="0" algn="ctr">
              <a:buNone/>
            </a:pPr>
            <a:r>
              <a:rPr lang="en-US" sz="4000" dirty="0">
                <a:latin typeface="Courier New" pitchFamily="49" charset="0"/>
                <a:cs typeface="Courier New" pitchFamily="49" charset="0"/>
              </a:rPr>
              <a:t> For the worse. </a:t>
            </a:r>
            <a:endParaRPr lang="en-CA" sz="4000" dirty="0">
              <a:latin typeface="Courier New" pitchFamily="49" charset="0"/>
              <a:cs typeface="Courier New" pitchFamily="49" charset="0"/>
            </a:endParaRPr>
          </a:p>
          <a:p>
            <a:pPr marL="0" indent="0" algn="ctr">
              <a:buNone/>
            </a:pPr>
            <a:r>
              <a:rPr lang="en-US" sz="4000" dirty="0">
                <a:latin typeface="Courier New" pitchFamily="49" charset="0"/>
                <a:cs typeface="Courier New" pitchFamily="49" charset="0"/>
              </a:rPr>
              <a:t>The air became humid </a:t>
            </a:r>
            <a:endParaRPr lang="en-CA" sz="4000" dirty="0">
              <a:latin typeface="Courier New" pitchFamily="49" charset="0"/>
              <a:cs typeface="Courier New" pitchFamily="49" charset="0"/>
            </a:endParaRPr>
          </a:p>
          <a:p>
            <a:pPr marL="0" indent="0" algn="ctr">
              <a:buNone/>
            </a:pPr>
            <a:r>
              <a:rPr lang="en-US" sz="4000" dirty="0">
                <a:latin typeface="Courier New" pitchFamily="49" charset="0"/>
                <a:cs typeface="Courier New" pitchFamily="49" charset="0"/>
              </a:rPr>
              <a:t>Beads of moisture ran down </a:t>
            </a:r>
            <a:endParaRPr lang="en-CA" sz="4000" dirty="0">
              <a:latin typeface="Courier New" pitchFamily="49" charset="0"/>
              <a:cs typeface="Courier New" pitchFamily="49" charset="0"/>
            </a:endParaRPr>
          </a:p>
          <a:p>
            <a:pPr marL="0" indent="0" algn="ctr">
              <a:buNone/>
            </a:pPr>
            <a:r>
              <a:rPr lang="en-US" sz="4000" dirty="0">
                <a:latin typeface="Courier New" pitchFamily="49" charset="0"/>
                <a:cs typeface="Courier New" pitchFamily="49" charset="0"/>
              </a:rPr>
              <a:t>The handle of his </a:t>
            </a:r>
            <a:r>
              <a:rPr lang="en-US" sz="4000" dirty="0" smtClean="0">
                <a:latin typeface="Courier New" pitchFamily="49" charset="0"/>
                <a:cs typeface="Courier New" pitchFamily="49" charset="0"/>
              </a:rPr>
              <a:t>shovel</a:t>
            </a:r>
          </a:p>
          <a:p>
            <a:pPr marL="0" indent="0" algn="ctr">
              <a:buNone/>
            </a:pPr>
            <a:endParaRPr lang="en-US" sz="4000" dirty="0" smtClean="0">
              <a:latin typeface="Courier New" pitchFamily="49" charset="0"/>
              <a:cs typeface="Courier New" pitchFamily="49" charset="0"/>
            </a:endParaRPr>
          </a:p>
          <a:p>
            <a:pPr marL="0" indent="0" algn="ctr">
              <a:buNone/>
            </a:pPr>
            <a:r>
              <a:rPr lang="en-US" sz="4000" dirty="0">
                <a:latin typeface="Courier New" pitchFamily="49" charset="0"/>
                <a:cs typeface="Courier New" pitchFamily="49" charset="0"/>
              </a:rPr>
              <a:t>I</a:t>
            </a:r>
            <a:r>
              <a:rPr lang="en-US" sz="4000" dirty="0" smtClean="0">
                <a:latin typeface="Courier New" pitchFamily="49" charset="0"/>
                <a:cs typeface="Courier New" pitchFamily="49" charset="0"/>
              </a:rPr>
              <a:t>t </a:t>
            </a:r>
            <a:r>
              <a:rPr lang="en-US" sz="4000" dirty="0">
                <a:latin typeface="Courier New" pitchFamily="49" charset="0"/>
                <a:cs typeface="Courier New" pitchFamily="49" charset="0"/>
              </a:rPr>
              <a:t>was almost as if </a:t>
            </a:r>
            <a:endParaRPr lang="en-CA" sz="4000" dirty="0">
              <a:latin typeface="Courier New" pitchFamily="49" charset="0"/>
              <a:cs typeface="Courier New" pitchFamily="49" charset="0"/>
            </a:endParaRPr>
          </a:p>
          <a:p>
            <a:pPr marL="0" indent="0" algn="ctr">
              <a:buNone/>
            </a:pPr>
            <a:r>
              <a:rPr lang="en-US" sz="4000" dirty="0">
                <a:latin typeface="Courier New" pitchFamily="49" charset="0"/>
                <a:cs typeface="Courier New" pitchFamily="49" charset="0"/>
              </a:rPr>
              <a:t>The air itself was sweating </a:t>
            </a:r>
            <a:endParaRPr lang="en-US" sz="4000" dirty="0" smtClean="0">
              <a:latin typeface="Courier New" pitchFamily="49" charset="0"/>
              <a:cs typeface="Courier New" pitchFamily="49" charset="0"/>
            </a:endParaRPr>
          </a:p>
          <a:p>
            <a:pPr marL="0" indent="0" algn="ctr">
              <a:buNone/>
            </a:pPr>
            <a:endParaRPr lang="en-CA" sz="4000" dirty="0">
              <a:latin typeface="Courier New" pitchFamily="49" charset="0"/>
              <a:cs typeface="Courier New" pitchFamily="49" charset="0"/>
            </a:endParaRPr>
          </a:p>
          <a:p>
            <a:pPr marL="0" indent="0" algn="ctr">
              <a:buNone/>
            </a:pPr>
            <a:r>
              <a:rPr lang="en-US" sz="4000" dirty="0">
                <a:latin typeface="Courier New" pitchFamily="49" charset="0"/>
                <a:cs typeface="Courier New" pitchFamily="49" charset="0"/>
              </a:rPr>
              <a:t>Thunder echoed across the empty lake </a:t>
            </a:r>
            <a:endParaRPr lang="en-CA" sz="4000" dirty="0">
              <a:latin typeface="Courier New" pitchFamily="49" charset="0"/>
              <a:cs typeface="Courier New" pitchFamily="49" charset="0"/>
            </a:endParaRPr>
          </a:p>
          <a:p>
            <a:pPr marL="0" indent="0" algn="ctr">
              <a:buNone/>
            </a:pPr>
            <a:r>
              <a:rPr lang="en-US" sz="4000" dirty="0">
                <a:latin typeface="Courier New" pitchFamily="49" charset="0"/>
                <a:cs typeface="Courier New" pitchFamily="49" charset="0"/>
              </a:rPr>
              <a:t>A storm beyond the mountains. </a:t>
            </a:r>
            <a:endParaRPr lang="en-US" sz="4000" dirty="0" smtClean="0">
              <a:latin typeface="Courier New" pitchFamily="49" charset="0"/>
              <a:cs typeface="Courier New" pitchFamily="49" charset="0"/>
            </a:endParaRPr>
          </a:p>
          <a:p>
            <a:pPr marL="0" indent="0" algn="ctr">
              <a:buNone/>
            </a:pPr>
            <a:endParaRPr lang="en-CA" sz="4000" dirty="0">
              <a:latin typeface="Courier New" pitchFamily="49" charset="0"/>
              <a:cs typeface="Courier New" pitchFamily="49" charset="0"/>
            </a:endParaRPr>
          </a:p>
          <a:p>
            <a:pPr marL="0" indent="0" algn="ctr">
              <a:buNone/>
            </a:pPr>
            <a:r>
              <a:rPr lang="en-US" sz="4000" dirty="0">
                <a:latin typeface="Courier New" pitchFamily="49" charset="0"/>
                <a:cs typeface="Courier New" pitchFamily="49" charset="0"/>
              </a:rPr>
              <a:t>Thirty seconds between the flash </a:t>
            </a:r>
            <a:endParaRPr lang="en-US" sz="4000" dirty="0" smtClean="0">
              <a:latin typeface="Courier New" pitchFamily="49" charset="0"/>
              <a:cs typeface="Courier New" pitchFamily="49" charset="0"/>
            </a:endParaRPr>
          </a:p>
          <a:p>
            <a:pPr marL="0" indent="0" algn="ctr">
              <a:buNone/>
            </a:pPr>
            <a:endParaRPr lang="en-CA" sz="4000" dirty="0">
              <a:latin typeface="Courier New" pitchFamily="49" charset="0"/>
              <a:cs typeface="Courier New" pitchFamily="49" charset="0"/>
            </a:endParaRPr>
          </a:p>
          <a:p>
            <a:pPr marL="0" indent="0" algn="ctr">
              <a:buNone/>
            </a:pPr>
            <a:r>
              <a:rPr lang="en-US" sz="4000" dirty="0">
                <a:latin typeface="Courier New" pitchFamily="49" charset="0"/>
                <a:cs typeface="Courier New" pitchFamily="49" charset="0"/>
              </a:rPr>
              <a:t>And the thunder </a:t>
            </a:r>
            <a:endParaRPr lang="en-US" sz="4000" dirty="0" smtClean="0">
              <a:latin typeface="Courier New" pitchFamily="49" charset="0"/>
              <a:cs typeface="Courier New" pitchFamily="49" charset="0"/>
            </a:endParaRPr>
          </a:p>
          <a:p>
            <a:pPr marL="0" indent="0" algn="ctr">
              <a:buNone/>
            </a:pPr>
            <a:endParaRPr lang="en-CA" sz="4000" dirty="0">
              <a:latin typeface="Courier New" pitchFamily="49" charset="0"/>
              <a:cs typeface="Courier New" pitchFamily="49" charset="0"/>
            </a:endParaRPr>
          </a:p>
          <a:p>
            <a:pPr marL="0" indent="0" algn="ctr">
              <a:buNone/>
            </a:pPr>
            <a:r>
              <a:rPr lang="en-US" sz="4000" dirty="0">
                <a:latin typeface="Courier New" pitchFamily="49" charset="0"/>
                <a:cs typeface="Courier New" pitchFamily="49" charset="0"/>
              </a:rPr>
              <a:t>Sound travels a great distance </a:t>
            </a:r>
            <a:endParaRPr lang="en-US" sz="4000" dirty="0" smtClean="0">
              <a:latin typeface="Courier New" pitchFamily="49" charset="0"/>
              <a:cs typeface="Courier New" pitchFamily="49" charset="0"/>
            </a:endParaRPr>
          </a:p>
          <a:p>
            <a:pPr marL="0" indent="0" algn="ctr">
              <a:buNone/>
            </a:pPr>
            <a:endParaRPr lang="en-CA" sz="4000" dirty="0">
              <a:latin typeface="Courier New" pitchFamily="49" charset="0"/>
              <a:cs typeface="Courier New" pitchFamily="49" charset="0"/>
            </a:endParaRPr>
          </a:p>
          <a:p>
            <a:pPr marL="0" indent="0" algn="ctr">
              <a:buNone/>
            </a:pPr>
            <a:r>
              <a:rPr lang="en-US" sz="4000" dirty="0">
                <a:latin typeface="Courier New" pitchFamily="49" charset="0"/>
                <a:cs typeface="Courier New" pitchFamily="49" charset="0"/>
              </a:rPr>
              <a:t>Across a barren wasteland </a:t>
            </a:r>
            <a:endParaRPr lang="en-CA" sz="4000" dirty="0">
              <a:latin typeface="Courier New" pitchFamily="49" charset="0"/>
              <a:cs typeface="Courier New" pitchFamily="49" charset="0"/>
            </a:endParaRPr>
          </a:p>
          <a:p>
            <a:pPr marL="0" indent="0" algn="ctr">
              <a:buNone/>
            </a:pPr>
            <a:endParaRPr lang="en-CA" dirty="0"/>
          </a:p>
        </p:txBody>
      </p:sp>
    </p:spTree>
    <p:extLst>
      <p:ext uri="{BB962C8B-B14F-4D97-AF65-F5344CB8AC3E}">
        <p14:creationId xmlns:p14="http://schemas.microsoft.com/office/powerpoint/2010/main" val="28365308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It’s your turn to practice!</a:t>
            </a:r>
          </a:p>
          <a:p>
            <a:endParaRPr lang="en-CA" dirty="0"/>
          </a:p>
          <a:p>
            <a:r>
              <a:rPr lang="en-CA" dirty="0" smtClean="0"/>
              <a:t>I will be keeping the found poem you create today for future use.  For what, you ask.  You’ll soon find out . . . </a:t>
            </a:r>
            <a:endParaRPr lang="en-CA" dirty="0"/>
          </a:p>
          <a:p>
            <a:endParaRPr lang="en-CA" dirty="0" smtClean="0"/>
          </a:p>
          <a:p>
            <a:r>
              <a:rPr lang="en-CA" dirty="0"/>
              <a:t>C</a:t>
            </a:r>
            <a:r>
              <a:rPr lang="en-CA" dirty="0" smtClean="0"/>
              <a:t>an you find poetry everywhere? “Yes!” they screamed in unison.</a:t>
            </a:r>
          </a:p>
          <a:p>
            <a:endParaRPr lang="en-CA" dirty="0" smtClean="0"/>
          </a:p>
          <a:p>
            <a:r>
              <a:rPr lang="en-CA" dirty="0" smtClean="0"/>
              <a:t>During our project we will find it everywhere and create it on the go!</a:t>
            </a:r>
            <a:endParaRPr lang="en-CA" dirty="0"/>
          </a:p>
        </p:txBody>
      </p:sp>
      <p:sp>
        <p:nvSpPr>
          <p:cNvPr id="3" name="Title 2"/>
          <p:cNvSpPr>
            <a:spLocks noGrp="1"/>
          </p:cNvSpPr>
          <p:nvPr>
            <p:ph type="title"/>
          </p:nvPr>
        </p:nvSpPr>
        <p:spPr/>
        <p:txBody>
          <a:bodyPr/>
          <a:lstStyle/>
          <a:p>
            <a:r>
              <a:rPr lang="en-CA" b="1" dirty="0" smtClean="0">
                <a:latin typeface="Courier New" pitchFamily="49" charset="0"/>
                <a:cs typeface="Courier New" pitchFamily="49" charset="0"/>
              </a:rPr>
              <a:t>So what now?</a:t>
            </a:r>
            <a:endParaRPr lang="en-CA" b="1" dirty="0">
              <a:latin typeface="Courier New" pitchFamily="49" charset="0"/>
              <a:cs typeface="Courier New" pitchFamily="49" charset="0"/>
            </a:endParaRPr>
          </a:p>
        </p:txBody>
      </p:sp>
    </p:spTree>
    <p:extLst>
      <p:ext uri="{BB962C8B-B14F-4D97-AF65-F5344CB8AC3E}">
        <p14:creationId xmlns:p14="http://schemas.microsoft.com/office/powerpoint/2010/main" val="28757904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980728"/>
            <a:ext cx="8229600" cy="5616624"/>
          </a:xfrm>
        </p:spPr>
        <p:txBody>
          <a:bodyPr/>
          <a:lstStyle/>
          <a:p>
            <a:r>
              <a:rPr lang="en-CA" dirty="0" smtClean="0">
                <a:latin typeface="Courier New" pitchFamily="49" charset="0"/>
                <a:cs typeface="Courier New" pitchFamily="49" charset="0"/>
              </a:rPr>
              <a:t>Found poetry is exactly what it claims to be, found!</a:t>
            </a:r>
          </a:p>
          <a:p>
            <a:endParaRPr lang="en-CA" dirty="0" smtClean="0">
              <a:latin typeface="Courier New" pitchFamily="49" charset="0"/>
              <a:cs typeface="Courier New" pitchFamily="49" charset="0"/>
            </a:endParaRPr>
          </a:p>
          <a:p>
            <a:r>
              <a:rPr lang="en-US" dirty="0" smtClean="0">
                <a:latin typeface="Courier New" pitchFamily="49" charset="0"/>
                <a:cs typeface="Courier New" pitchFamily="49" charset="0"/>
              </a:rPr>
              <a:t>Basically, </a:t>
            </a:r>
            <a:r>
              <a:rPr lang="en-US" dirty="0">
                <a:latin typeface="Courier New" pitchFamily="49" charset="0"/>
                <a:cs typeface="Courier New" pitchFamily="49" charset="0"/>
              </a:rPr>
              <a:t>a found poem is a poem </a:t>
            </a:r>
            <a:r>
              <a:rPr lang="en-US" dirty="0" smtClean="0">
                <a:latin typeface="Courier New" pitchFamily="49" charset="0"/>
                <a:cs typeface="Courier New" pitchFamily="49" charset="0"/>
              </a:rPr>
              <a:t>created with words that have already been written or spoken. The poet selects, manipulates, and rearranges these words and. . .bam! It’s a poem!</a:t>
            </a:r>
            <a:endParaRPr lang="en-US" dirty="0">
              <a:latin typeface="Courier New" pitchFamily="49" charset="0"/>
              <a:cs typeface="Courier New" pitchFamily="49" charset="0"/>
            </a:endParaRPr>
          </a:p>
          <a:p>
            <a:endParaRPr lang="en-CA" dirty="0" smtClean="0">
              <a:latin typeface="Courier New" pitchFamily="49" charset="0"/>
              <a:cs typeface="Courier New" pitchFamily="49" charset="0"/>
            </a:endParaRPr>
          </a:p>
          <a:p>
            <a:r>
              <a:rPr lang="en-CA" dirty="0" smtClean="0">
                <a:latin typeface="Courier New" pitchFamily="49" charset="0"/>
                <a:cs typeface="Courier New" pitchFamily="49" charset="0"/>
              </a:rPr>
              <a:t>When you keep your ears and eyes alert to the possibilities of poetry, it’s everywhere!</a:t>
            </a:r>
          </a:p>
          <a:p>
            <a:endParaRPr lang="en-CA" dirty="0" smtClean="0">
              <a:latin typeface="Courier New" pitchFamily="49" charset="0"/>
              <a:cs typeface="Courier New" pitchFamily="49" charset="0"/>
            </a:endParaRPr>
          </a:p>
        </p:txBody>
      </p:sp>
      <p:sp>
        <p:nvSpPr>
          <p:cNvPr id="3" name="Title 2"/>
          <p:cNvSpPr>
            <a:spLocks noGrp="1"/>
          </p:cNvSpPr>
          <p:nvPr>
            <p:ph type="title"/>
          </p:nvPr>
        </p:nvSpPr>
        <p:spPr>
          <a:xfrm>
            <a:off x="539552" y="-243408"/>
            <a:ext cx="8229600" cy="1219200"/>
          </a:xfrm>
        </p:spPr>
        <p:txBody>
          <a:bodyPr/>
          <a:lstStyle/>
          <a:p>
            <a:r>
              <a:rPr lang="en-CA" b="1" dirty="0" smtClean="0">
                <a:latin typeface="Courier New" pitchFamily="49" charset="0"/>
                <a:cs typeface="Courier New" pitchFamily="49" charset="0"/>
              </a:rPr>
              <a:t>What is ‘found poetry’?</a:t>
            </a:r>
            <a:endParaRPr lang="en-CA" b="1" dirty="0">
              <a:latin typeface="Courier New" pitchFamily="49" charset="0"/>
              <a:cs typeface="Courier New" pitchFamily="49" charset="0"/>
            </a:endParaRPr>
          </a:p>
        </p:txBody>
      </p:sp>
    </p:spTree>
    <p:extLst>
      <p:ext uri="{BB962C8B-B14F-4D97-AF65-F5344CB8AC3E}">
        <p14:creationId xmlns:p14="http://schemas.microsoft.com/office/powerpoint/2010/main" val="34101727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1340768"/>
            <a:ext cx="8229600" cy="4572000"/>
          </a:xfrm>
        </p:spPr>
        <p:txBody>
          <a:bodyPr/>
          <a:lstStyle/>
          <a:p>
            <a:r>
              <a:rPr lang="en-CA" dirty="0" smtClean="0">
                <a:latin typeface="Courier New" pitchFamily="49" charset="0"/>
                <a:cs typeface="Courier New" pitchFamily="49" charset="0"/>
              </a:rPr>
              <a:t>Found poems take the moaning and groaning out of writing poetry . . . hopefully.</a:t>
            </a:r>
          </a:p>
          <a:p>
            <a:r>
              <a:rPr lang="en-CA" dirty="0" smtClean="0">
                <a:latin typeface="Courier New" pitchFamily="49" charset="0"/>
                <a:cs typeface="Courier New" pitchFamily="49" charset="0"/>
              </a:rPr>
              <a:t>There is no need to start from scratch.</a:t>
            </a:r>
          </a:p>
          <a:p>
            <a:endParaRPr lang="en-CA" dirty="0" smtClean="0">
              <a:latin typeface="Courier New" pitchFamily="49" charset="0"/>
              <a:cs typeface="Courier New" pitchFamily="49" charset="0"/>
            </a:endParaRPr>
          </a:p>
          <a:p>
            <a:endParaRPr lang="en-CA" dirty="0">
              <a:latin typeface="Courier New" pitchFamily="49" charset="0"/>
              <a:cs typeface="Courier New" pitchFamily="49" charset="0"/>
            </a:endParaRPr>
          </a:p>
          <a:p>
            <a:endParaRPr lang="en-CA" dirty="0">
              <a:latin typeface="Courier New" pitchFamily="49" charset="0"/>
              <a:cs typeface="Courier New" pitchFamily="49" charset="0"/>
            </a:endParaRPr>
          </a:p>
        </p:txBody>
      </p:sp>
      <p:sp>
        <p:nvSpPr>
          <p:cNvPr id="3" name="Title 2"/>
          <p:cNvSpPr>
            <a:spLocks noGrp="1"/>
          </p:cNvSpPr>
          <p:nvPr>
            <p:ph type="title"/>
          </p:nvPr>
        </p:nvSpPr>
        <p:spPr>
          <a:xfrm>
            <a:off x="467544" y="-99392"/>
            <a:ext cx="8229600" cy="1219200"/>
          </a:xfrm>
        </p:spPr>
        <p:txBody>
          <a:bodyPr/>
          <a:lstStyle/>
          <a:p>
            <a:r>
              <a:rPr lang="en-CA" b="1" dirty="0" smtClean="0">
                <a:latin typeface="Courier New" pitchFamily="49" charset="0"/>
                <a:cs typeface="Courier New" pitchFamily="49" charset="0"/>
              </a:rPr>
              <a:t>Why we should love it</a:t>
            </a:r>
            <a:endParaRPr lang="en-CA" b="1" dirty="0">
              <a:latin typeface="Courier New" pitchFamily="49" charset="0"/>
              <a:cs typeface="Courier New" pitchFamily="49" charset="0"/>
            </a:endParaRPr>
          </a:p>
        </p:txBody>
      </p:sp>
    </p:spTree>
    <p:extLst>
      <p:ext uri="{BB962C8B-B14F-4D97-AF65-F5344CB8AC3E}">
        <p14:creationId xmlns:p14="http://schemas.microsoft.com/office/powerpoint/2010/main" val="30033540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764704"/>
            <a:ext cx="8229600" cy="5760640"/>
          </a:xfrm>
        </p:spPr>
        <p:txBody>
          <a:bodyPr>
            <a:normAutofit fontScale="92500" lnSpcReduction="20000"/>
          </a:bodyPr>
          <a:lstStyle/>
          <a:p>
            <a:r>
              <a:rPr lang="en-CA" dirty="0" smtClean="0">
                <a:latin typeface="Courier New" pitchFamily="49" charset="0"/>
                <a:cs typeface="Courier New" pitchFamily="49" charset="0"/>
              </a:rPr>
              <a:t>Find a source for your poetry: newspapers, magazines, novels, songs, everyday conversation, signs, posters, textbooks, *anything with words!</a:t>
            </a:r>
          </a:p>
          <a:p>
            <a:endParaRPr lang="en-CA" dirty="0">
              <a:latin typeface="Courier New" pitchFamily="49" charset="0"/>
              <a:cs typeface="Courier New" pitchFamily="49" charset="0"/>
            </a:endParaRPr>
          </a:p>
          <a:p>
            <a:r>
              <a:rPr lang="en-US" dirty="0">
                <a:latin typeface="Courier New" pitchFamily="49" charset="0"/>
                <a:cs typeface="Courier New" pitchFamily="49" charset="0"/>
              </a:rPr>
              <a:t>Select phrases, words, or even </a:t>
            </a:r>
            <a:r>
              <a:rPr lang="en-US" dirty="0" smtClean="0">
                <a:latin typeface="Courier New" pitchFamily="49" charset="0"/>
                <a:cs typeface="Courier New" pitchFamily="49" charset="0"/>
              </a:rPr>
              <a:t>letters/punctuation</a:t>
            </a:r>
            <a:endParaRPr lang="en-CA" dirty="0" smtClean="0">
              <a:latin typeface="Courier New" pitchFamily="49" charset="0"/>
              <a:cs typeface="Courier New" pitchFamily="49" charset="0"/>
            </a:endParaRPr>
          </a:p>
          <a:p>
            <a:r>
              <a:rPr lang="en-CA" dirty="0" smtClean="0">
                <a:latin typeface="Courier New" pitchFamily="49" charset="0"/>
                <a:cs typeface="Courier New" pitchFamily="49" charset="0"/>
              </a:rPr>
              <a:t>Find a common thread or big idea to inspire your selections</a:t>
            </a:r>
          </a:p>
          <a:p>
            <a:r>
              <a:rPr lang="en-CA" dirty="0" smtClean="0">
                <a:latin typeface="Courier New" pitchFamily="49" charset="0"/>
                <a:cs typeface="Courier New" pitchFamily="49" charset="0"/>
              </a:rPr>
              <a:t>Rearrange your words</a:t>
            </a:r>
          </a:p>
          <a:p>
            <a:r>
              <a:rPr lang="en-CA" dirty="0" smtClean="0">
                <a:latin typeface="Courier New" pitchFamily="49" charset="0"/>
                <a:cs typeface="Courier New" pitchFamily="49" charset="0"/>
              </a:rPr>
              <a:t>Delete or split words</a:t>
            </a:r>
          </a:p>
          <a:p>
            <a:r>
              <a:rPr lang="en-CA" dirty="0" smtClean="0">
                <a:latin typeface="Courier New" pitchFamily="49" charset="0"/>
                <a:cs typeface="Courier New" pitchFamily="49" charset="0"/>
              </a:rPr>
              <a:t>Read aloud as you arrange!</a:t>
            </a:r>
          </a:p>
          <a:p>
            <a:r>
              <a:rPr lang="en-CA" dirty="0" smtClean="0">
                <a:latin typeface="Courier New" pitchFamily="49" charset="0"/>
                <a:cs typeface="Courier New" pitchFamily="49" charset="0"/>
              </a:rPr>
              <a:t>Add few of your own words and/or make little changes to the punctuation or to the words to make them work with your overall vision</a:t>
            </a:r>
          </a:p>
          <a:p>
            <a:r>
              <a:rPr lang="en-CA" dirty="0" smtClean="0">
                <a:latin typeface="Courier New" pitchFamily="49" charset="0"/>
                <a:cs typeface="Courier New" pitchFamily="49" charset="0"/>
              </a:rPr>
              <a:t>Title your poem</a:t>
            </a:r>
          </a:p>
          <a:p>
            <a:endParaRPr lang="en-CA" dirty="0">
              <a:latin typeface="Courier New" pitchFamily="49" charset="0"/>
              <a:cs typeface="Courier New" pitchFamily="49" charset="0"/>
            </a:endParaRPr>
          </a:p>
        </p:txBody>
      </p:sp>
      <p:sp>
        <p:nvSpPr>
          <p:cNvPr id="3" name="Title 2"/>
          <p:cNvSpPr>
            <a:spLocks noGrp="1"/>
          </p:cNvSpPr>
          <p:nvPr>
            <p:ph type="title"/>
          </p:nvPr>
        </p:nvSpPr>
        <p:spPr>
          <a:xfrm>
            <a:off x="467544" y="-99392"/>
            <a:ext cx="8229600" cy="1008112"/>
          </a:xfrm>
        </p:spPr>
        <p:txBody>
          <a:bodyPr/>
          <a:lstStyle/>
          <a:p>
            <a:r>
              <a:rPr lang="en-CA" b="1" dirty="0" smtClean="0">
                <a:latin typeface="Courier New" pitchFamily="49" charset="0"/>
                <a:cs typeface="Courier New" pitchFamily="49" charset="0"/>
              </a:rPr>
              <a:t>But how?</a:t>
            </a:r>
            <a:endParaRPr lang="en-CA" b="1" dirty="0">
              <a:latin typeface="Courier New" pitchFamily="49" charset="0"/>
              <a:cs typeface="Courier New" pitchFamily="49" charset="0"/>
            </a:endParaRPr>
          </a:p>
        </p:txBody>
      </p:sp>
    </p:spTree>
    <p:extLst>
      <p:ext uri="{BB962C8B-B14F-4D97-AF65-F5344CB8AC3E}">
        <p14:creationId xmlns:p14="http://schemas.microsoft.com/office/powerpoint/2010/main" val="26063030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980728"/>
            <a:ext cx="8229600" cy="5544616"/>
          </a:xfrm>
        </p:spPr>
        <p:txBody>
          <a:bodyPr>
            <a:normAutofit/>
          </a:bodyPr>
          <a:lstStyle/>
          <a:p>
            <a:r>
              <a:rPr lang="en-US" dirty="0" smtClean="0">
                <a:latin typeface="Courier New" pitchFamily="49" charset="0"/>
                <a:cs typeface="Courier New" pitchFamily="49" charset="0"/>
              </a:rPr>
              <a:t>True found poems consist only of found words and words that are not artistically arranged (no existing poetry or song lyrics). . . .but we’re rule breakers </a:t>
            </a:r>
            <a:r>
              <a:rPr lang="en-US" dirty="0" smtClean="0">
                <a:latin typeface="Courier New" pitchFamily="49" charset="0"/>
                <a:cs typeface="Courier New" pitchFamily="49" charset="0"/>
                <a:sym typeface="Wingdings" pitchFamily="2" charset="2"/>
              </a:rPr>
              <a:t>.</a:t>
            </a:r>
            <a:r>
              <a:rPr lang="en-US" dirty="0" smtClean="0">
                <a:latin typeface="Courier New" pitchFamily="49" charset="0"/>
                <a:cs typeface="Courier New" pitchFamily="49" charset="0"/>
              </a:rPr>
              <a:t> </a:t>
            </a:r>
          </a:p>
          <a:p>
            <a:r>
              <a:rPr lang="en-US" b="1" u="sng" dirty="0" smtClean="0">
                <a:latin typeface="Courier New" pitchFamily="49" charset="0"/>
                <a:cs typeface="Courier New" pitchFamily="49" charset="0"/>
              </a:rPr>
              <a:t>Our Rules</a:t>
            </a:r>
            <a:endParaRPr lang="en-US" b="1" u="sng" dirty="0">
              <a:latin typeface="Courier New" pitchFamily="49" charset="0"/>
              <a:cs typeface="Courier New" pitchFamily="49" charset="0"/>
            </a:endParaRPr>
          </a:p>
          <a:p>
            <a:r>
              <a:rPr lang="en-CA" dirty="0" smtClean="0">
                <a:latin typeface="Courier New" pitchFamily="49" charset="0"/>
                <a:cs typeface="Courier New" pitchFamily="49" charset="0"/>
              </a:rPr>
              <a:t>5 lines minimum / 20 lines maximum</a:t>
            </a:r>
          </a:p>
          <a:p>
            <a:r>
              <a:rPr lang="en-CA" dirty="0" smtClean="0">
                <a:latin typeface="Courier New" pitchFamily="49" charset="0"/>
                <a:cs typeface="Courier New" pitchFamily="49" charset="0"/>
              </a:rPr>
              <a:t>A maximum of 5 of your own words</a:t>
            </a:r>
          </a:p>
          <a:p>
            <a:r>
              <a:rPr lang="en-CA" dirty="0" smtClean="0">
                <a:latin typeface="Courier New" pitchFamily="49" charset="0"/>
                <a:cs typeface="Courier New" pitchFamily="49" charset="0"/>
              </a:rPr>
              <a:t>At </a:t>
            </a:r>
            <a:r>
              <a:rPr lang="en-CA" smtClean="0">
                <a:latin typeface="Courier New" pitchFamily="49" charset="0"/>
                <a:cs typeface="Courier New" pitchFamily="49" charset="0"/>
              </a:rPr>
              <a:t>least </a:t>
            </a:r>
            <a:r>
              <a:rPr lang="en-CA" smtClean="0">
                <a:latin typeface="Courier New" pitchFamily="49" charset="0"/>
                <a:cs typeface="Courier New" pitchFamily="49" charset="0"/>
              </a:rPr>
              <a:t>two </a:t>
            </a:r>
            <a:r>
              <a:rPr lang="en-CA" smtClean="0">
                <a:latin typeface="Courier New" pitchFamily="49" charset="0"/>
                <a:cs typeface="Courier New" pitchFamily="49" charset="0"/>
              </a:rPr>
              <a:t>poetic </a:t>
            </a:r>
            <a:r>
              <a:rPr lang="en-CA" smtClean="0">
                <a:latin typeface="Courier New" pitchFamily="49" charset="0"/>
                <a:cs typeface="Courier New" pitchFamily="49" charset="0"/>
              </a:rPr>
              <a:t>devices </a:t>
            </a:r>
            <a:r>
              <a:rPr lang="en-CA" dirty="0" smtClean="0">
                <a:latin typeface="Courier New" pitchFamily="49" charset="0"/>
                <a:cs typeface="Courier New" pitchFamily="49" charset="0"/>
              </a:rPr>
              <a:t>included</a:t>
            </a:r>
          </a:p>
          <a:p>
            <a:r>
              <a:rPr lang="en-CA" dirty="0" smtClean="0">
                <a:latin typeface="Courier New" pitchFamily="49" charset="0"/>
                <a:cs typeface="Courier New" pitchFamily="49" charset="0"/>
              </a:rPr>
              <a:t>List where you found your poem’s words at bottom of your poem</a:t>
            </a:r>
          </a:p>
          <a:p>
            <a:endParaRPr lang="en-CA" dirty="0">
              <a:latin typeface="Courier New" pitchFamily="49" charset="0"/>
              <a:cs typeface="Courier New" pitchFamily="49" charset="0"/>
            </a:endParaRPr>
          </a:p>
        </p:txBody>
      </p:sp>
      <p:sp>
        <p:nvSpPr>
          <p:cNvPr id="3" name="Title 2"/>
          <p:cNvSpPr>
            <a:spLocks noGrp="1"/>
          </p:cNvSpPr>
          <p:nvPr>
            <p:ph type="title"/>
          </p:nvPr>
        </p:nvSpPr>
        <p:spPr>
          <a:xfrm>
            <a:off x="457200" y="152400"/>
            <a:ext cx="8229600" cy="828328"/>
          </a:xfrm>
        </p:spPr>
        <p:txBody>
          <a:bodyPr>
            <a:normAutofit/>
          </a:bodyPr>
          <a:lstStyle/>
          <a:p>
            <a:r>
              <a:rPr lang="en-CA" b="1" dirty="0" smtClean="0">
                <a:latin typeface="Courier New" pitchFamily="49" charset="0"/>
                <a:cs typeface="Courier New" pitchFamily="49" charset="0"/>
              </a:rPr>
              <a:t>The ‘Rules’</a:t>
            </a:r>
            <a:endParaRPr lang="en-CA" b="1" dirty="0">
              <a:latin typeface="Courier New" pitchFamily="49" charset="0"/>
              <a:cs typeface="Courier New" pitchFamily="49" charset="0"/>
            </a:endParaRPr>
          </a:p>
        </p:txBody>
      </p:sp>
    </p:spTree>
    <p:extLst>
      <p:ext uri="{BB962C8B-B14F-4D97-AF65-F5344CB8AC3E}">
        <p14:creationId xmlns:p14="http://schemas.microsoft.com/office/powerpoint/2010/main" val="25379901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132856"/>
            <a:ext cx="8229600" cy="1219200"/>
          </a:xfrm>
        </p:spPr>
        <p:txBody>
          <a:bodyPr>
            <a:noAutofit/>
          </a:bodyPr>
          <a:lstStyle/>
          <a:p>
            <a:pPr algn="ctr"/>
            <a:r>
              <a:rPr lang="en-CA" sz="4400" b="1" dirty="0" smtClean="0">
                <a:latin typeface="Courier New" pitchFamily="49" charset="0"/>
                <a:cs typeface="Courier New" pitchFamily="49" charset="0"/>
              </a:rPr>
              <a:t>Ms. L’s Magazine Found Poem</a:t>
            </a:r>
            <a:endParaRPr lang="en-CA" sz="4400" b="1" dirty="0">
              <a:latin typeface="Courier New" pitchFamily="49" charset="0"/>
              <a:cs typeface="Courier New" pitchFamily="49" charset="0"/>
            </a:endParaRPr>
          </a:p>
        </p:txBody>
      </p:sp>
    </p:spTree>
    <p:extLst>
      <p:ext uri="{BB962C8B-B14F-4D97-AF65-F5344CB8AC3E}">
        <p14:creationId xmlns:p14="http://schemas.microsoft.com/office/powerpoint/2010/main" val="27102632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l="4340" t="2313" r="3738" b="2794"/>
          <a:stretch/>
        </p:blipFill>
        <p:spPr>
          <a:xfrm>
            <a:off x="899592" y="184826"/>
            <a:ext cx="4464996" cy="6507804"/>
          </a:xfrm>
          <a:prstGeom prst="rect">
            <a:avLst/>
          </a:prstGeom>
        </p:spPr>
      </p:pic>
      <p:sp>
        <p:nvSpPr>
          <p:cNvPr id="9" name="TextBox 8"/>
          <p:cNvSpPr txBox="1"/>
          <p:nvPr/>
        </p:nvSpPr>
        <p:spPr>
          <a:xfrm>
            <a:off x="5652120" y="260648"/>
            <a:ext cx="2880320" cy="6186309"/>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CA" dirty="0" smtClean="0"/>
              <a:t>This poem was created with article titles and captions from my favourite magazine, </a:t>
            </a:r>
            <a:r>
              <a:rPr lang="en-CA" i="1" dirty="0" err="1" smtClean="0"/>
              <a:t>Rollingstone</a:t>
            </a:r>
            <a:r>
              <a:rPr lang="en-CA" dirty="0" smtClean="0"/>
              <a:t>.  </a:t>
            </a:r>
          </a:p>
          <a:p>
            <a:endParaRPr lang="en-CA" dirty="0"/>
          </a:p>
          <a:p>
            <a:r>
              <a:rPr lang="en-CA" dirty="0" smtClean="0"/>
              <a:t>I found the bottom phrase first – a title to a song.  After this first find, I was drawn to phrases that hinted at self-discovery or personal journeys.</a:t>
            </a:r>
          </a:p>
          <a:p>
            <a:endParaRPr lang="en-CA" dirty="0"/>
          </a:p>
          <a:p>
            <a:r>
              <a:rPr lang="en-CA" dirty="0" smtClean="0"/>
              <a:t>I laid out all of my phrases and just kept moving them around and ditching those that I felt didn’t fit as I pleased.</a:t>
            </a:r>
          </a:p>
          <a:p>
            <a:endParaRPr lang="en-CA" dirty="0"/>
          </a:p>
          <a:p>
            <a:r>
              <a:rPr lang="en-CA" dirty="0" smtClean="0"/>
              <a:t>I glued them all to a piece of paper, took a pic, edited it on my Camera + app, and voila!</a:t>
            </a:r>
            <a:endParaRPr lang="en-CA" dirty="0"/>
          </a:p>
        </p:txBody>
      </p:sp>
    </p:spTree>
    <p:extLst>
      <p:ext uri="{BB962C8B-B14F-4D97-AF65-F5344CB8AC3E}">
        <p14:creationId xmlns:p14="http://schemas.microsoft.com/office/powerpoint/2010/main" val="27993750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4785320"/>
          </a:xfrm>
        </p:spPr>
        <p:txBody>
          <a:bodyPr>
            <a:normAutofit fontScale="85000" lnSpcReduction="10000"/>
          </a:bodyPr>
          <a:lstStyle/>
          <a:p>
            <a:r>
              <a:rPr lang="en-US" b="1" dirty="0" smtClean="0">
                <a:latin typeface="Courier New" pitchFamily="49" charset="0"/>
                <a:cs typeface="Courier New" pitchFamily="49" charset="0"/>
              </a:rPr>
              <a:t>from </a:t>
            </a:r>
            <a:r>
              <a:rPr lang="en-US" b="1" dirty="0">
                <a:latin typeface="Courier New" pitchFamily="49" charset="0"/>
                <a:cs typeface="Courier New" pitchFamily="49" charset="0"/>
              </a:rPr>
              <a:t>Louis </a:t>
            </a:r>
            <a:r>
              <a:rPr lang="en-US" b="1" dirty="0" err="1">
                <a:latin typeface="Courier New" pitchFamily="49" charset="0"/>
                <a:cs typeface="Courier New" pitchFamily="49" charset="0"/>
              </a:rPr>
              <a:t>Sachar</a:t>
            </a:r>
            <a:r>
              <a:rPr lang="en-US" b="1" dirty="0">
                <a:latin typeface="Courier New" pitchFamily="49" charset="0"/>
                <a:cs typeface="Courier New" pitchFamily="49" charset="0"/>
              </a:rPr>
              <a:t> novel </a:t>
            </a:r>
            <a:r>
              <a:rPr lang="en-US" b="1" i="1" dirty="0">
                <a:latin typeface="Courier New" pitchFamily="49" charset="0"/>
                <a:cs typeface="Courier New" pitchFamily="49" charset="0"/>
              </a:rPr>
              <a:t>Holes</a:t>
            </a:r>
            <a:endParaRPr lang="en-CA" dirty="0">
              <a:latin typeface="Courier New" pitchFamily="49" charset="0"/>
              <a:cs typeface="Courier New" pitchFamily="49" charset="0"/>
            </a:endParaRPr>
          </a:p>
          <a:p>
            <a:endParaRPr lang="en-CA" dirty="0">
              <a:latin typeface="Courier New" pitchFamily="49" charset="0"/>
              <a:cs typeface="Courier New" pitchFamily="49" charset="0"/>
            </a:endParaRPr>
          </a:p>
          <a:p>
            <a:r>
              <a:rPr lang="en-US" u="sng" dirty="0">
                <a:latin typeface="Courier New" pitchFamily="49" charset="0"/>
                <a:cs typeface="Courier New" pitchFamily="49" charset="0"/>
              </a:rPr>
              <a:t>Passage</a:t>
            </a:r>
            <a:r>
              <a:rPr lang="en-US" dirty="0">
                <a:latin typeface="Courier New" pitchFamily="49" charset="0"/>
                <a:cs typeface="Courier New" pitchFamily="49" charset="0"/>
              </a:rPr>
              <a:t>:  There was a change in the weather. For the worse. The air became unbearably humid. Stanley was drenched in sweat. Beads of moisture ran down the handle of his shovel. It was almost as if the temperature had gotten so hot that the air itself was sweating. A loud book of thunder echoed across the empty lake. A storm was way off to the west, beyond the mountains. Stanley could count more than thirty seconds between The flash of lightning and the clap of thunder. That was how far away the storm was. Sound travels a great distance across a barren wasteland. </a:t>
            </a:r>
            <a:endParaRPr lang="en-CA" dirty="0">
              <a:latin typeface="Courier New" pitchFamily="49" charset="0"/>
              <a:cs typeface="Courier New" pitchFamily="49" charset="0"/>
            </a:endParaRPr>
          </a:p>
          <a:p>
            <a:endParaRPr lang="en-CA" dirty="0"/>
          </a:p>
          <a:p>
            <a:endParaRPr lang="en-CA" dirty="0"/>
          </a:p>
        </p:txBody>
      </p:sp>
      <p:sp>
        <p:nvSpPr>
          <p:cNvPr id="3" name="Title 2"/>
          <p:cNvSpPr>
            <a:spLocks noGrp="1"/>
          </p:cNvSpPr>
          <p:nvPr>
            <p:ph type="title"/>
          </p:nvPr>
        </p:nvSpPr>
        <p:spPr>
          <a:xfrm>
            <a:off x="467544" y="116632"/>
            <a:ext cx="8229600" cy="1008112"/>
          </a:xfrm>
        </p:spPr>
        <p:txBody>
          <a:bodyPr/>
          <a:lstStyle/>
          <a:p>
            <a:r>
              <a:rPr lang="en-CA" b="1" dirty="0" smtClean="0">
                <a:latin typeface="Courier New" pitchFamily="49" charset="0"/>
                <a:cs typeface="Courier New" pitchFamily="49" charset="0"/>
              </a:rPr>
              <a:t>Found in a novel</a:t>
            </a:r>
            <a:endParaRPr lang="en-CA" b="1" dirty="0">
              <a:latin typeface="Courier New" pitchFamily="49" charset="0"/>
              <a:cs typeface="Courier New" pitchFamily="49" charset="0"/>
            </a:endParaRPr>
          </a:p>
        </p:txBody>
      </p:sp>
    </p:spTree>
    <p:extLst>
      <p:ext uri="{BB962C8B-B14F-4D97-AF65-F5344CB8AC3E}">
        <p14:creationId xmlns:p14="http://schemas.microsoft.com/office/powerpoint/2010/main" val="4982103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4929336"/>
          </a:xfrm>
        </p:spPr>
        <p:txBody>
          <a:bodyPr>
            <a:normAutofit fontScale="85000" lnSpcReduction="10000"/>
          </a:bodyPr>
          <a:lstStyle/>
          <a:p>
            <a:r>
              <a:rPr lang="en-US" b="1" dirty="0" smtClean="0">
                <a:latin typeface="Courier New" pitchFamily="49" charset="0"/>
                <a:cs typeface="Courier New" pitchFamily="49" charset="0"/>
              </a:rPr>
              <a:t>from </a:t>
            </a:r>
            <a:r>
              <a:rPr lang="en-US" b="1" dirty="0">
                <a:latin typeface="Courier New" pitchFamily="49" charset="0"/>
                <a:cs typeface="Courier New" pitchFamily="49" charset="0"/>
              </a:rPr>
              <a:t>Louis </a:t>
            </a:r>
            <a:r>
              <a:rPr lang="en-US" b="1" dirty="0" err="1">
                <a:latin typeface="Courier New" pitchFamily="49" charset="0"/>
                <a:cs typeface="Courier New" pitchFamily="49" charset="0"/>
              </a:rPr>
              <a:t>Sachar</a:t>
            </a:r>
            <a:r>
              <a:rPr lang="en-US" b="1" dirty="0">
                <a:latin typeface="Courier New" pitchFamily="49" charset="0"/>
                <a:cs typeface="Courier New" pitchFamily="49" charset="0"/>
              </a:rPr>
              <a:t> novel </a:t>
            </a:r>
            <a:r>
              <a:rPr lang="en-US" b="1" i="1" dirty="0">
                <a:latin typeface="Courier New" pitchFamily="49" charset="0"/>
                <a:cs typeface="Courier New" pitchFamily="49" charset="0"/>
              </a:rPr>
              <a:t>Holes</a:t>
            </a:r>
            <a:endParaRPr lang="en-CA" dirty="0">
              <a:latin typeface="Courier New" pitchFamily="49" charset="0"/>
              <a:cs typeface="Courier New" pitchFamily="49" charset="0"/>
            </a:endParaRPr>
          </a:p>
          <a:p>
            <a:endParaRPr lang="en-CA" dirty="0">
              <a:latin typeface="Courier New" pitchFamily="49" charset="0"/>
              <a:cs typeface="Courier New" pitchFamily="49" charset="0"/>
            </a:endParaRPr>
          </a:p>
          <a:p>
            <a:r>
              <a:rPr lang="en-US" u="sng" dirty="0">
                <a:latin typeface="Courier New" pitchFamily="49" charset="0"/>
                <a:cs typeface="Courier New" pitchFamily="49" charset="0"/>
              </a:rPr>
              <a:t>Passage</a:t>
            </a:r>
            <a:r>
              <a:rPr lang="en-US" dirty="0">
                <a:latin typeface="Courier New" pitchFamily="49" charset="0"/>
                <a:cs typeface="Courier New" pitchFamily="49" charset="0"/>
              </a:rPr>
              <a:t>:  </a:t>
            </a:r>
            <a:r>
              <a:rPr lang="en-US" dirty="0">
                <a:solidFill>
                  <a:srgbClr val="0070C0"/>
                </a:solidFill>
                <a:latin typeface="Courier New" pitchFamily="49" charset="0"/>
                <a:cs typeface="Courier New" pitchFamily="49" charset="0"/>
              </a:rPr>
              <a:t>There was a change </a:t>
            </a:r>
            <a:r>
              <a:rPr lang="en-US" dirty="0">
                <a:latin typeface="Courier New" pitchFamily="49" charset="0"/>
                <a:cs typeface="Courier New" pitchFamily="49" charset="0"/>
              </a:rPr>
              <a:t>in the weather. </a:t>
            </a:r>
            <a:r>
              <a:rPr lang="en-US" dirty="0">
                <a:solidFill>
                  <a:srgbClr val="0070C0"/>
                </a:solidFill>
                <a:latin typeface="Courier New" pitchFamily="49" charset="0"/>
                <a:cs typeface="Courier New" pitchFamily="49" charset="0"/>
              </a:rPr>
              <a:t>For the worse</a:t>
            </a:r>
            <a:r>
              <a:rPr lang="en-US" dirty="0">
                <a:latin typeface="Courier New" pitchFamily="49" charset="0"/>
                <a:cs typeface="Courier New" pitchFamily="49" charset="0"/>
              </a:rPr>
              <a:t>. </a:t>
            </a:r>
            <a:r>
              <a:rPr lang="en-US" dirty="0">
                <a:solidFill>
                  <a:srgbClr val="0070C0"/>
                </a:solidFill>
                <a:latin typeface="Courier New" pitchFamily="49" charset="0"/>
                <a:cs typeface="Courier New" pitchFamily="49" charset="0"/>
              </a:rPr>
              <a:t>The air became </a:t>
            </a:r>
            <a:r>
              <a:rPr lang="en-US" dirty="0">
                <a:latin typeface="Courier New" pitchFamily="49" charset="0"/>
                <a:cs typeface="Courier New" pitchFamily="49" charset="0"/>
              </a:rPr>
              <a:t>unbearably </a:t>
            </a:r>
            <a:r>
              <a:rPr lang="en-US" dirty="0">
                <a:solidFill>
                  <a:srgbClr val="0070C0"/>
                </a:solidFill>
                <a:latin typeface="Courier New" pitchFamily="49" charset="0"/>
                <a:cs typeface="Courier New" pitchFamily="49" charset="0"/>
              </a:rPr>
              <a:t>humid</a:t>
            </a:r>
            <a:r>
              <a:rPr lang="en-US" dirty="0">
                <a:latin typeface="Courier New" pitchFamily="49" charset="0"/>
                <a:cs typeface="Courier New" pitchFamily="49" charset="0"/>
              </a:rPr>
              <a:t>. Stanley was drenched in sweat. </a:t>
            </a:r>
            <a:r>
              <a:rPr lang="en-US" dirty="0">
                <a:solidFill>
                  <a:srgbClr val="0070C0"/>
                </a:solidFill>
                <a:latin typeface="Courier New" pitchFamily="49" charset="0"/>
                <a:cs typeface="Courier New" pitchFamily="49" charset="0"/>
              </a:rPr>
              <a:t>Beads of moisture ran down the handle of his shovel</a:t>
            </a:r>
            <a:r>
              <a:rPr lang="en-US" dirty="0">
                <a:latin typeface="Courier New" pitchFamily="49" charset="0"/>
                <a:cs typeface="Courier New" pitchFamily="49" charset="0"/>
              </a:rPr>
              <a:t>. </a:t>
            </a:r>
            <a:r>
              <a:rPr lang="en-US" dirty="0">
                <a:solidFill>
                  <a:srgbClr val="0070C0"/>
                </a:solidFill>
                <a:latin typeface="Courier New" pitchFamily="49" charset="0"/>
                <a:cs typeface="Courier New" pitchFamily="49" charset="0"/>
              </a:rPr>
              <a:t>It was almost as if</a:t>
            </a:r>
            <a:r>
              <a:rPr lang="en-US" dirty="0">
                <a:latin typeface="Courier New" pitchFamily="49" charset="0"/>
                <a:cs typeface="Courier New" pitchFamily="49" charset="0"/>
              </a:rPr>
              <a:t> the temperature had gotten so hot that </a:t>
            </a:r>
            <a:r>
              <a:rPr lang="en-US" dirty="0">
                <a:solidFill>
                  <a:srgbClr val="0070C0"/>
                </a:solidFill>
                <a:latin typeface="Courier New" pitchFamily="49" charset="0"/>
                <a:cs typeface="Courier New" pitchFamily="49" charset="0"/>
              </a:rPr>
              <a:t>the air itself was sweating</a:t>
            </a:r>
            <a:r>
              <a:rPr lang="en-US" dirty="0">
                <a:latin typeface="Courier New" pitchFamily="49" charset="0"/>
                <a:cs typeface="Courier New" pitchFamily="49" charset="0"/>
              </a:rPr>
              <a:t>. A loud book of </a:t>
            </a:r>
            <a:r>
              <a:rPr lang="en-US" dirty="0">
                <a:solidFill>
                  <a:srgbClr val="0070C0"/>
                </a:solidFill>
                <a:latin typeface="Courier New" pitchFamily="49" charset="0"/>
                <a:cs typeface="Courier New" pitchFamily="49" charset="0"/>
              </a:rPr>
              <a:t>thunder echoed across the empty lake</a:t>
            </a:r>
            <a:r>
              <a:rPr lang="en-US" dirty="0">
                <a:latin typeface="Courier New" pitchFamily="49" charset="0"/>
                <a:cs typeface="Courier New" pitchFamily="49" charset="0"/>
              </a:rPr>
              <a:t>. </a:t>
            </a:r>
            <a:r>
              <a:rPr lang="en-US" dirty="0">
                <a:solidFill>
                  <a:srgbClr val="0070C0"/>
                </a:solidFill>
                <a:latin typeface="Courier New" pitchFamily="49" charset="0"/>
                <a:cs typeface="Courier New" pitchFamily="49" charset="0"/>
              </a:rPr>
              <a:t>A storm </a:t>
            </a:r>
            <a:r>
              <a:rPr lang="en-US" dirty="0">
                <a:latin typeface="Courier New" pitchFamily="49" charset="0"/>
                <a:cs typeface="Courier New" pitchFamily="49" charset="0"/>
              </a:rPr>
              <a:t>was way off to the west, </a:t>
            </a:r>
            <a:r>
              <a:rPr lang="en-US" dirty="0">
                <a:solidFill>
                  <a:srgbClr val="0070C0"/>
                </a:solidFill>
                <a:latin typeface="Courier New" pitchFamily="49" charset="0"/>
                <a:cs typeface="Courier New" pitchFamily="49" charset="0"/>
              </a:rPr>
              <a:t>beyond the mountains</a:t>
            </a:r>
            <a:r>
              <a:rPr lang="en-US" dirty="0">
                <a:latin typeface="Courier New" pitchFamily="49" charset="0"/>
                <a:cs typeface="Courier New" pitchFamily="49" charset="0"/>
              </a:rPr>
              <a:t>. Stanley could count more than </a:t>
            </a:r>
            <a:r>
              <a:rPr lang="en-US" dirty="0">
                <a:solidFill>
                  <a:srgbClr val="0070C0"/>
                </a:solidFill>
                <a:latin typeface="Courier New" pitchFamily="49" charset="0"/>
                <a:cs typeface="Courier New" pitchFamily="49" charset="0"/>
              </a:rPr>
              <a:t>thirty seconds between </a:t>
            </a:r>
            <a:r>
              <a:rPr lang="en-US" dirty="0" smtClean="0">
                <a:solidFill>
                  <a:srgbClr val="0070C0"/>
                </a:solidFill>
                <a:latin typeface="Courier New" pitchFamily="49" charset="0"/>
                <a:cs typeface="Courier New" pitchFamily="49" charset="0"/>
              </a:rPr>
              <a:t>the </a:t>
            </a:r>
            <a:r>
              <a:rPr lang="en-US" dirty="0">
                <a:solidFill>
                  <a:srgbClr val="0070C0"/>
                </a:solidFill>
                <a:latin typeface="Courier New" pitchFamily="49" charset="0"/>
                <a:cs typeface="Courier New" pitchFamily="49" charset="0"/>
              </a:rPr>
              <a:t>flash </a:t>
            </a:r>
            <a:r>
              <a:rPr lang="en-US" dirty="0">
                <a:latin typeface="Courier New" pitchFamily="49" charset="0"/>
                <a:cs typeface="Courier New" pitchFamily="49" charset="0"/>
              </a:rPr>
              <a:t>of lightning </a:t>
            </a:r>
            <a:r>
              <a:rPr lang="en-US" dirty="0">
                <a:solidFill>
                  <a:srgbClr val="0070C0"/>
                </a:solidFill>
                <a:latin typeface="Courier New" pitchFamily="49" charset="0"/>
                <a:cs typeface="Courier New" pitchFamily="49" charset="0"/>
              </a:rPr>
              <a:t>and the </a:t>
            </a:r>
            <a:r>
              <a:rPr lang="en-US" dirty="0">
                <a:latin typeface="Courier New" pitchFamily="49" charset="0"/>
                <a:cs typeface="Courier New" pitchFamily="49" charset="0"/>
              </a:rPr>
              <a:t>clap of </a:t>
            </a:r>
            <a:r>
              <a:rPr lang="en-US" dirty="0">
                <a:solidFill>
                  <a:srgbClr val="0070C0"/>
                </a:solidFill>
                <a:latin typeface="Courier New" pitchFamily="49" charset="0"/>
                <a:cs typeface="Courier New" pitchFamily="49" charset="0"/>
              </a:rPr>
              <a:t>thunder</a:t>
            </a:r>
            <a:r>
              <a:rPr lang="en-US" dirty="0">
                <a:latin typeface="Courier New" pitchFamily="49" charset="0"/>
                <a:cs typeface="Courier New" pitchFamily="49" charset="0"/>
              </a:rPr>
              <a:t>. That was how far away the storm was. </a:t>
            </a:r>
            <a:r>
              <a:rPr lang="en-US" dirty="0">
                <a:solidFill>
                  <a:srgbClr val="0070C0"/>
                </a:solidFill>
                <a:latin typeface="Courier New" pitchFamily="49" charset="0"/>
                <a:cs typeface="Courier New" pitchFamily="49" charset="0"/>
              </a:rPr>
              <a:t>Sound travels a great distance across a barren wasteland</a:t>
            </a:r>
            <a:r>
              <a:rPr lang="en-US" dirty="0">
                <a:latin typeface="Courier New" pitchFamily="49" charset="0"/>
                <a:cs typeface="Courier New" pitchFamily="49" charset="0"/>
              </a:rPr>
              <a:t>. </a:t>
            </a:r>
            <a:endParaRPr lang="en-CA" dirty="0">
              <a:latin typeface="Courier New" pitchFamily="49" charset="0"/>
              <a:cs typeface="Courier New" pitchFamily="49" charset="0"/>
            </a:endParaRPr>
          </a:p>
          <a:p>
            <a:endParaRPr lang="en-CA" dirty="0"/>
          </a:p>
          <a:p>
            <a:endParaRPr lang="en-CA" dirty="0"/>
          </a:p>
        </p:txBody>
      </p:sp>
      <p:sp>
        <p:nvSpPr>
          <p:cNvPr id="3" name="Title 2"/>
          <p:cNvSpPr>
            <a:spLocks noGrp="1"/>
          </p:cNvSpPr>
          <p:nvPr>
            <p:ph type="title"/>
          </p:nvPr>
        </p:nvSpPr>
        <p:spPr>
          <a:xfrm>
            <a:off x="467544" y="116632"/>
            <a:ext cx="8229600" cy="1008112"/>
          </a:xfrm>
        </p:spPr>
        <p:txBody>
          <a:bodyPr/>
          <a:lstStyle/>
          <a:p>
            <a:r>
              <a:rPr lang="en-CA" b="1" dirty="0" smtClean="0">
                <a:latin typeface="Courier New" pitchFamily="49" charset="0"/>
                <a:cs typeface="Courier New" pitchFamily="49" charset="0"/>
              </a:rPr>
              <a:t>Found in a novel</a:t>
            </a:r>
            <a:endParaRPr lang="en-CA" b="1" dirty="0">
              <a:latin typeface="Courier New" pitchFamily="49" charset="0"/>
              <a:cs typeface="Courier New" pitchFamily="49" charset="0"/>
            </a:endParaRPr>
          </a:p>
        </p:txBody>
      </p:sp>
    </p:spTree>
    <p:extLst>
      <p:ext uri="{BB962C8B-B14F-4D97-AF65-F5344CB8AC3E}">
        <p14:creationId xmlns:p14="http://schemas.microsoft.com/office/powerpoint/2010/main" val="407966819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642</TotalTime>
  <Words>690</Words>
  <Application>Microsoft Office PowerPoint</Application>
  <PresentationFormat>On-screen Show (4:3)</PresentationFormat>
  <Paragraphs>74</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Paper</vt:lpstr>
      <vt:lpstr>Found Poetry</vt:lpstr>
      <vt:lpstr>What is ‘found poetry’?</vt:lpstr>
      <vt:lpstr>Why we should love it</vt:lpstr>
      <vt:lpstr>But how?</vt:lpstr>
      <vt:lpstr>The ‘Rules’</vt:lpstr>
      <vt:lpstr>Ms. L’s Magazine Found Poem</vt:lpstr>
      <vt:lpstr>PowerPoint Presentation</vt:lpstr>
      <vt:lpstr>Found in a novel</vt:lpstr>
      <vt:lpstr>Found in a novel</vt:lpstr>
      <vt:lpstr>PowerPoint Presentation</vt:lpstr>
      <vt:lpstr>So what now?</vt:lpstr>
    </vt:vector>
  </TitlesOfParts>
  <Company>WRSD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Found Poetry</dc:title>
  <dc:creator>megan.lacerte</dc:creator>
  <cp:lastModifiedBy>megan.lacerte</cp:lastModifiedBy>
  <cp:revision>12</cp:revision>
  <cp:lastPrinted>2013-02-07T18:12:20Z</cp:lastPrinted>
  <dcterms:created xsi:type="dcterms:W3CDTF">2013-01-31T18:19:17Z</dcterms:created>
  <dcterms:modified xsi:type="dcterms:W3CDTF">2013-02-07T18:18:05Z</dcterms:modified>
</cp:coreProperties>
</file>